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2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58" r:id="rId10"/>
    <p:sldId id="259" r:id="rId11"/>
  </p:sldIdLst>
  <p:sldSz cx="11677650" cy="89503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4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17202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685800"/>
            <a:ext cx="44735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166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685800"/>
            <a:ext cx="44735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5868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685800"/>
            <a:ext cx="44735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118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03275" y="476250"/>
            <a:ext cx="10071100" cy="173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03275" y="2382837"/>
            <a:ext cx="10071100" cy="567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2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03275" y="8296275"/>
            <a:ext cx="2627312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868737" y="8296275"/>
            <a:ext cx="394017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247062" y="8296275"/>
            <a:ext cx="2627312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48" y="895033"/>
            <a:ext cx="9634061" cy="3580130"/>
          </a:xfrm>
        </p:spPr>
        <p:txBody>
          <a:bodyPr anchor="ctr">
            <a:normAutofit/>
          </a:bodyPr>
          <a:lstStyle>
            <a:lvl1pPr algn="l">
              <a:defRPr sz="3065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47" y="5370195"/>
            <a:ext cx="8175876" cy="2453052"/>
          </a:xfrm>
        </p:spPr>
        <p:txBody>
          <a:bodyPr anchor="ctr">
            <a:normAutofit/>
          </a:bodyPr>
          <a:lstStyle>
            <a:lvl1pPr marL="0" indent="0" algn="l">
              <a:buNone/>
              <a:defRPr sz="1916">
                <a:solidFill>
                  <a:schemeClr val="bg2">
                    <a:lumMod val="75000"/>
                  </a:schemeClr>
                </a:solidFill>
              </a:defRPr>
            </a:lvl1pPr>
            <a:lvl2pPr marL="43790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2pPr>
            <a:lvl3pPr marL="875812" indent="0">
              <a:buNone/>
              <a:defRPr sz="1532">
                <a:solidFill>
                  <a:schemeClr val="tx1">
                    <a:tint val="75000"/>
                  </a:schemeClr>
                </a:solidFill>
              </a:defRPr>
            </a:lvl3pPr>
            <a:lvl4pPr marL="1313718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4pPr>
            <a:lvl5pPr marL="1751625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5pPr>
            <a:lvl6pPr marL="2189531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6pPr>
            <a:lvl7pPr marL="2627437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7pPr>
            <a:lvl8pPr marL="3065343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8pPr>
            <a:lvl9pPr marL="3503249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0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46" y="2618799"/>
            <a:ext cx="8174356" cy="2977699"/>
          </a:xfrm>
        </p:spPr>
        <p:txBody>
          <a:bodyPr anchor="b">
            <a:normAutofit/>
          </a:bodyPr>
          <a:lstStyle>
            <a:lvl1pPr algn="l">
              <a:defRPr sz="3448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48" y="5867435"/>
            <a:ext cx="8174355" cy="1955812"/>
          </a:xfrm>
        </p:spPr>
        <p:txBody>
          <a:bodyPr anchor="t">
            <a:normAutofit/>
          </a:bodyPr>
          <a:lstStyle>
            <a:lvl1pPr marL="0" indent="0" algn="l">
              <a:buNone/>
              <a:defRPr sz="1724">
                <a:solidFill>
                  <a:schemeClr val="bg2">
                    <a:lumMod val="75000"/>
                  </a:schemeClr>
                </a:solidFill>
              </a:defRPr>
            </a:lvl1pPr>
            <a:lvl2pPr marL="43790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2pPr>
            <a:lvl3pPr marL="875812" indent="0">
              <a:buNone/>
              <a:defRPr sz="1532">
                <a:solidFill>
                  <a:schemeClr val="tx1">
                    <a:tint val="75000"/>
                  </a:schemeClr>
                </a:solidFill>
              </a:defRPr>
            </a:lvl3pPr>
            <a:lvl4pPr marL="1313718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4pPr>
            <a:lvl5pPr marL="1751625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5pPr>
            <a:lvl6pPr marL="2189531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6pPr>
            <a:lvl7pPr marL="2627437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7pPr>
            <a:lvl8pPr marL="3065343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8pPr>
            <a:lvl9pPr marL="3503249" indent="0">
              <a:buNone/>
              <a:defRPr sz="13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6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03275" y="476250"/>
            <a:ext cx="10071100" cy="173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03275" y="2382837"/>
            <a:ext cx="10071100" cy="567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50850" algn="l" rtl="0">
              <a:lnSpc>
                <a:spcPct val="90000"/>
              </a:lnSpc>
              <a:spcBef>
                <a:spcPts val="1275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  <a:defRPr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9100" algn="l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7350" algn="l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74586" algn="l" rtl="0">
              <a:lnSpc>
                <a:spcPct val="90000"/>
              </a:lnSpc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2299"/>
              <a:buFont typeface="Arial"/>
              <a:buChar char="•"/>
              <a:defRPr sz="2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4586" algn="l" rtl="0">
              <a:lnSpc>
                <a:spcPct val="90000"/>
              </a:lnSpc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2299"/>
              <a:buFont typeface="Arial"/>
              <a:buChar char="•"/>
              <a:defRPr sz="2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4586" algn="l" rtl="0">
              <a:lnSpc>
                <a:spcPct val="90000"/>
              </a:lnSpc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2299"/>
              <a:buFont typeface="Arial"/>
              <a:buChar char="•"/>
              <a:defRPr sz="2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4586" algn="l" rtl="0">
              <a:lnSpc>
                <a:spcPct val="90000"/>
              </a:lnSpc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2299"/>
              <a:buFont typeface="Arial"/>
              <a:buChar char="•"/>
              <a:defRPr sz="2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03275" y="8296275"/>
            <a:ext cx="2627312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868737" y="8296275"/>
            <a:ext cx="394017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247062" y="8296275"/>
            <a:ext cx="2627312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70905" y="2314413"/>
            <a:ext cx="83699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5400" dirty="0"/>
              <a:t>Dimensiones del apoyo del componente terapéutico en el colegio panamericano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de  de Terapia ocupacional en el colegio panamericano:  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0315" y="4278135"/>
            <a:ext cx="10607005" cy="1800304"/>
          </a:xfrm>
        </p:spPr>
        <p:txBody>
          <a:bodyPr>
            <a:noAutofit/>
          </a:bodyPr>
          <a:lstStyle/>
          <a:p>
            <a:pPr algn="just"/>
            <a:r>
              <a:rPr lang="es-CO" sz="2400" dirty="0" smtClean="0"/>
              <a:t>Desarrolla actividades de promoción, mantenimiento y prevención, autonomía personal, recuperación del funcionamiento funcional y su déficit de igual forma evalúa, planifica y desarrolla programas para intervenir sobre la persona, la actividad y el entorno, con el objetivo de preservar, desarrollar y restaurar la integridad de los órganos, los sistemas y las funciones manteniendo la ética de acuerdo a los parámetros, necesidades de la institución y de la profesión.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45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de fonoaudiología en el  colegio panamericano: 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66368" y="4475162"/>
            <a:ext cx="10039570" cy="1800304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Desarrolla actividades de promoción, mantenimiento, prevención y recuperación de la </a:t>
            </a:r>
            <a:r>
              <a:rPr lang="es-ES" sz="2400" dirty="0" smtClean="0"/>
              <a:t>comunicación humana </a:t>
            </a:r>
            <a:r>
              <a:rPr lang="es-ES" sz="2400" dirty="0"/>
              <a:t>y sus desordenes; De igual forma evalúa, planifica y desarrolla programas para intervenir en </a:t>
            </a:r>
            <a:r>
              <a:rPr lang="es-ES" sz="2400" dirty="0" smtClean="0"/>
              <a:t>el estado </a:t>
            </a:r>
            <a:r>
              <a:rPr lang="es-ES" sz="2400" dirty="0"/>
              <a:t>comunicativo </a:t>
            </a:r>
            <a:r>
              <a:rPr lang="es-ES" sz="2400" dirty="0" smtClean="0"/>
              <a:t>y lectoescrito de </a:t>
            </a:r>
            <a:r>
              <a:rPr lang="es-ES" sz="2400" dirty="0"/>
              <a:t>los estudiantes, para que puedan participar tanto como les sea posible, en </a:t>
            </a:r>
            <a:r>
              <a:rPr lang="es-ES" sz="2400" dirty="0" smtClean="0"/>
              <a:t>todos los </a:t>
            </a:r>
            <a:r>
              <a:rPr lang="es-ES" sz="2400" dirty="0"/>
              <a:t>aspectos de su vida educativa y social, manteniendo la ética de acuerdo a los parámetros </a:t>
            </a:r>
            <a:r>
              <a:rPr lang="es-ES" sz="2400" dirty="0" smtClean="0"/>
              <a:t>y necesidades </a:t>
            </a:r>
            <a:r>
              <a:rPr lang="es-ES" sz="2400" dirty="0"/>
              <a:t>de la institución y la profesión.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Servicios  de apoyo educativo: 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5348" y="3935482"/>
            <a:ext cx="9634061" cy="2460942"/>
          </a:xfrm>
        </p:spPr>
        <p:txBody>
          <a:bodyPr>
            <a:normAutofit/>
          </a:bodyPr>
          <a:lstStyle/>
          <a:p>
            <a:pPr marL="328430" indent="-328430">
              <a:buFont typeface="Wingdings" panose="05000000000000000000" pitchFamily="2" charset="2"/>
              <a:buChar char="v"/>
            </a:pPr>
            <a:r>
              <a:rPr lang="es-CO" sz="2400" dirty="0"/>
              <a:t>LEARNING CENTER</a:t>
            </a:r>
          </a:p>
          <a:p>
            <a:pPr marL="328430" indent="-328430">
              <a:buFont typeface="Wingdings" panose="05000000000000000000" pitchFamily="2" charset="2"/>
              <a:buChar char="v"/>
            </a:pPr>
            <a:r>
              <a:rPr lang="es-CO" sz="2400" dirty="0"/>
              <a:t>SOPORTE A LA COMUNIDAD</a:t>
            </a:r>
          </a:p>
          <a:p>
            <a:pPr marL="328430" indent="-328430">
              <a:buFont typeface="Wingdings" panose="05000000000000000000" pitchFamily="2" charset="2"/>
              <a:buChar char="v"/>
            </a:pPr>
            <a:r>
              <a:rPr lang="es-CO" sz="2400" dirty="0"/>
              <a:t>APOYOS EXTERNOS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25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348" y="0"/>
            <a:ext cx="9634061" cy="2627471"/>
          </a:xfrm>
        </p:spPr>
        <p:txBody>
          <a:bodyPr/>
          <a:lstStyle/>
          <a:p>
            <a:r>
              <a:rPr lang="es-CO" dirty="0" smtClean="0"/>
              <a:t>Learning center: 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5348" y="2820823"/>
            <a:ext cx="8175876" cy="3743839"/>
          </a:xfrm>
        </p:spPr>
        <p:txBody>
          <a:bodyPr>
            <a:noAutofit/>
          </a:bodyPr>
          <a:lstStyle/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 smtClean="0"/>
              <a:t>Apoyo individual desde el grado K2 a segundo primaria fonoaudiología.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 smtClean="0"/>
              <a:t>Apoyo individual desde el grado K2 a tercero primaria terapia ocupacional. 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 smtClean="0"/>
              <a:t>Apoyo  terapéutico a niños con plan modificado.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 smtClean="0"/>
              <a:t>Apoyo terapia grupal a niños con dificultades en el habla-fonoaudiología. 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 smtClean="0"/>
              <a:t>Apoyo terapia individual en fonoaudiología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 smtClean="0"/>
              <a:t>Apoyo terapia grupal a niños </a:t>
            </a:r>
            <a:r>
              <a:rPr lang="es-CO" sz="2400" dirty="0"/>
              <a:t>K2 a tercero primaria terapia </a:t>
            </a:r>
            <a:r>
              <a:rPr lang="es-CO" sz="2400" dirty="0" smtClean="0"/>
              <a:t>ocupacional. 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 smtClean="0"/>
              <a:t>Asistencia a reuniones de crecimiento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 smtClean="0"/>
              <a:t>Asistencia a reuniones de equipo de apoyo kínder y primaria </a:t>
            </a:r>
          </a:p>
        </p:txBody>
      </p:sp>
    </p:spTree>
    <p:extLst>
      <p:ext uri="{BB962C8B-B14F-4D97-AF65-F5344CB8AC3E}">
        <p14:creationId xmlns:p14="http://schemas.microsoft.com/office/powerpoint/2010/main" val="27204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37749" y="2027242"/>
            <a:ext cx="8174356" cy="767203"/>
          </a:xfrm>
        </p:spPr>
        <p:txBody>
          <a:bodyPr/>
          <a:lstStyle/>
          <a:p>
            <a:r>
              <a:rPr lang="es-CO" dirty="0"/>
              <a:t>Learning center</a:t>
            </a: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20959" y="3035885"/>
            <a:ext cx="8174355" cy="3699636"/>
          </a:xfrm>
        </p:spPr>
        <p:txBody>
          <a:bodyPr>
            <a:normAutofit/>
          </a:bodyPr>
          <a:lstStyle/>
          <a:p>
            <a:pPr marL="328430" indent="-328430" algn="just">
              <a:buFont typeface="Arial" panose="020B0604020202020204" pitchFamily="34" charset="0"/>
              <a:buChar char="•"/>
            </a:pPr>
            <a:r>
              <a:rPr lang="es-CO" sz="2400" dirty="0"/>
              <a:t>Asistencia y  trabajo  en  comité de mejoramiento/P.L.C </a:t>
            </a:r>
          </a:p>
          <a:p>
            <a:pPr marL="328430" indent="-328430" algn="just">
              <a:buFont typeface="Arial" panose="020B0604020202020204" pitchFamily="34" charset="0"/>
              <a:buChar char="•"/>
            </a:pPr>
            <a:r>
              <a:rPr lang="es-CO" sz="2400" dirty="0"/>
              <a:t>Diseño y ejecución del programa “A jugar a…” grados k3 y k2</a:t>
            </a:r>
          </a:p>
          <a:p>
            <a:pPr marL="328430" indent="-328430" algn="just">
              <a:buFont typeface="Arial" panose="020B0604020202020204" pitchFamily="34" charset="0"/>
              <a:buChar char="•"/>
            </a:pPr>
            <a:r>
              <a:rPr lang="es-CO" sz="2400" dirty="0"/>
              <a:t>Valoraciones  desde kínder hasta primaria. </a:t>
            </a:r>
          </a:p>
          <a:p>
            <a:pPr marL="328430" indent="-328430" algn="just">
              <a:buFont typeface="Arial" panose="020B0604020202020204" pitchFamily="34" charset="0"/>
              <a:buChar char="•"/>
            </a:pPr>
            <a:r>
              <a:rPr lang="es-CO" sz="2400" dirty="0"/>
              <a:t>Diseño y ejecución del programa “ </a:t>
            </a:r>
            <a:r>
              <a:rPr lang="es-CO" sz="2400" dirty="0" smtClean="0"/>
              <a:t>Desarrollo </a:t>
            </a:r>
            <a:r>
              <a:rPr lang="es-CO" sz="2400" dirty="0"/>
              <a:t>M</a:t>
            </a:r>
            <a:r>
              <a:rPr lang="es-CO" sz="2400" dirty="0" smtClean="0"/>
              <a:t>otor </a:t>
            </a:r>
            <a:r>
              <a:rPr lang="es-CO" sz="2400" dirty="0"/>
              <a:t>I</a:t>
            </a:r>
            <a:r>
              <a:rPr lang="es-CO" sz="2400" dirty="0" smtClean="0"/>
              <a:t>ntegral </a:t>
            </a:r>
            <a:r>
              <a:rPr lang="es-CO" sz="2400" dirty="0"/>
              <a:t>FOR KIIDS” </a:t>
            </a:r>
          </a:p>
          <a:p>
            <a:pPr marL="328430" indent="-328430" algn="just">
              <a:buFont typeface="Arial" panose="020B0604020202020204" pitchFamily="34" charset="0"/>
              <a:buChar char="•"/>
            </a:pPr>
            <a:r>
              <a:rPr lang="es-CO" sz="2400" dirty="0"/>
              <a:t>Observación y seguimiento en aula terapia ocupacional. </a:t>
            </a:r>
          </a:p>
          <a:p>
            <a:pPr marL="328430" indent="-328430" algn="just">
              <a:buFont typeface="Arial" panose="020B0604020202020204" pitchFamily="34" charset="0"/>
              <a:buChar char="•"/>
            </a:pPr>
            <a:r>
              <a:rPr lang="es-CO" sz="2400" dirty="0"/>
              <a:t>Apoyo a docentes  de los diferentes grados. </a:t>
            </a:r>
          </a:p>
        </p:txBody>
      </p:sp>
    </p:spTree>
    <p:extLst>
      <p:ext uri="{BB962C8B-B14F-4D97-AF65-F5344CB8AC3E}">
        <p14:creationId xmlns:p14="http://schemas.microsoft.com/office/powerpoint/2010/main" val="387891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45642" y="524704"/>
            <a:ext cx="8174356" cy="2185345"/>
          </a:xfrm>
        </p:spPr>
        <p:txBody>
          <a:bodyPr/>
          <a:lstStyle/>
          <a:p>
            <a:r>
              <a:rPr lang="es-CO" dirty="0" smtClean="0"/>
              <a:t>Soporte a la comunidad</a:t>
            </a:r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531991" y="2894156"/>
            <a:ext cx="8174355" cy="1435378"/>
          </a:xfrm>
        </p:spPr>
        <p:txBody>
          <a:bodyPr>
            <a:noAutofit/>
          </a:bodyPr>
          <a:lstStyle/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/>
              <a:t>Planes caseros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/>
              <a:t>Folletos y plegables  para padres/docentes </a:t>
            </a:r>
            <a:endParaRPr lang="es-CO" sz="2400" dirty="0"/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/>
              <a:t>Reuniones terapéuticas con padres, cuidadores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/>
              <a:t>Talleres para padres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/>
              <a:t>Trabajo colaborativo con padres por medio del apoyo dentro de  las sesiones terapéuticas 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/>
              <a:t>Correos quincenales 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/>
              <a:t>Diseño y actualización permanente del blog. </a:t>
            </a:r>
          </a:p>
          <a:p>
            <a:pPr marL="328430" indent="-328430">
              <a:buFont typeface="Arial" panose="020B0604020202020204" pitchFamily="34" charset="0"/>
              <a:buChar char="•"/>
            </a:pPr>
            <a:r>
              <a:rPr lang="es-CO" sz="2400" dirty="0"/>
              <a:t>Material para padres como soportes a los procesos terapéuticos. 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2439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70313" y="1496812"/>
            <a:ext cx="8174356" cy="2185345"/>
          </a:xfrm>
        </p:spPr>
        <p:txBody>
          <a:bodyPr/>
          <a:lstStyle/>
          <a:p>
            <a:r>
              <a:rPr lang="es-CO" dirty="0" smtClean="0"/>
              <a:t>Apoyos externos  </a:t>
            </a: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470314" y="3682156"/>
            <a:ext cx="8174355" cy="3017581"/>
          </a:xfrm>
        </p:spPr>
        <p:txBody>
          <a:bodyPr>
            <a:normAutofit/>
          </a:bodyPr>
          <a:lstStyle/>
          <a:p>
            <a:pPr marL="273691" indent="-273691">
              <a:buFont typeface="Arial" panose="020B0604020202020204" pitchFamily="34" charset="0"/>
              <a:buChar char="•"/>
            </a:pPr>
            <a:r>
              <a:rPr lang="es-CO" sz="2400" dirty="0" smtClean="0"/>
              <a:t>Remisiones individuales y/o conjuntas </a:t>
            </a:r>
          </a:p>
          <a:p>
            <a:pPr marL="273691" indent="-273691">
              <a:buFont typeface="Arial" panose="020B0604020202020204" pitchFamily="34" charset="0"/>
              <a:buChar char="•"/>
            </a:pPr>
            <a:r>
              <a:rPr lang="es-CO" sz="2400" dirty="0" smtClean="0"/>
              <a:t>Seguimiento a terapias externas desde los dos servicios. </a:t>
            </a:r>
          </a:p>
          <a:p>
            <a:pPr marL="273691" indent="-273691">
              <a:buFont typeface="Arial" panose="020B0604020202020204" pitchFamily="34" charset="0"/>
              <a:buChar char="•"/>
            </a:pPr>
            <a:r>
              <a:rPr lang="es-CO" sz="2400" dirty="0" smtClean="0"/>
              <a:t>Reuniones con tutores/terapeutas externas </a:t>
            </a:r>
            <a:endParaRPr lang="en-US" sz="2400" dirty="0" smtClean="0"/>
          </a:p>
          <a:p>
            <a:pPr marL="273691" indent="-273691">
              <a:buFont typeface="Arial" panose="020B0604020202020204" pitchFamily="34" charset="0"/>
              <a:buChar char="•"/>
            </a:pPr>
            <a:r>
              <a:rPr lang="es-CO" sz="2400" dirty="0" smtClean="0"/>
              <a:t>Visitas a centros prestadores de servicios a niños que se encuentran estudiando en el colegio panamericano. </a:t>
            </a:r>
          </a:p>
          <a:p>
            <a:pPr marL="273691" indent="-273691">
              <a:buFont typeface="Arial" panose="020B0604020202020204" pitchFamily="34" charset="0"/>
              <a:buChar char="•"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01272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418</Words>
  <Application>Microsoft Office PowerPoint</Application>
  <PresentationFormat>Personalizado</PresentationFormat>
  <Paragraphs>39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de Office</vt:lpstr>
      <vt:lpstr>Presentación de PowerPoint</vt:lpstr>
      <vt:lpstr>Objetivo de  de Terapia ocupacional en el colegio panamericano:  </vt:lpstr>
      <vt:lpstr>Objetivo de fonoaudiología en el  colegio panamericano: </vt:lpstr>
      <vt:lpstr>Servicios  de apoyo educativo: </vt:lpstr>
      <vt:lpstr>Learning center: </vt:lpstr>
      <vt:lpstr>Learning center</vt:lpstr>
      <vt:lpstr>Soporte a la comunidad</vt:lpstr>
      <vt:lpstr>Apoyos externos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</cp:revision>
  <dcterms:modified xsi:type="dcterms:W3CDTF">2019-10-15T19:09:55Z</dcterms:modified>
</cp:coreProperties>
</file>